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76" r:id="rId18"/>
    <p:sldId id="275" r:id="rId19"/>
    <p:sldId id="274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1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7DB2-9857-4D68-B39F-DCABB3BB6BB0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5E986-851A-47BB-A992-285A91D89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2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7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7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2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感觉这个话题讲一讲书上的例子会直观一点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1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AF591-A365-4445-B686-FE87905FB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637529-9D29-4618-A8A2-292D31B6A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2F2D9-54DE-4936-9353-98E71E83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49963-83D9-49DF-BB8E-51F19CA6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899DD-FAAE-4374-AC3C-9E1F6879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05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8B34B-27A7-4F46-81E6-629973CB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FF07D1-3E96-4CCA-BEBC-7F1534FFA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D5849-9194-415B-8C5B-E64AECFD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B2A62-8132-4328-82BB-CDADB9A2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6FE62-B36E-41E9-AEB0-814B52CD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0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66EB59-8735-439E-A03E-AAF7A7E71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A2BA9E-3E28-4235-A60A-535BBD55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29DA7-8AB7-415C-8A21-70262824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3FF81-700D-48A4-A5EE-D2F42905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26988-3ECE-43B6-A318-7CE48DDF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0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72877-57A1-41A8-B2B1-A4727C00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76643-C2B9-49D9-9F61-527848D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6C5D1-BAE6-489A-A7DA-58DE9952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F3CCF-DD0D-465D-B65D-17C7603F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37FF2-A17C-470B-A59D-B04298A7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E9C65-1368-4A2E-A117-4C2CF06B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B40F8C-D28B-49A7-8F45-2DF65AFFA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2AD4E2-9A91-4865-8569-C2C99381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D7E5D-D2AF-418C-98DF-EBE300EE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C6EBE-1357-4734-9536-5FE453A0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13AFE-0FA6-4C83-9121-034A98D2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BFE19-DE09-429F-8AE6-87ACC75C7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E3F82E-E677-4401-B636-FA0660641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6A1A33-FF7F-439D-AFDC-CEB7BC41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AECD0-EA14-4D0A-94BB-65609058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FFB6BE-B48A-47C5-A026-9C134110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49161-9A67-48EE-97CD-13619C82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46AEA-D1B9-4861-B4ED-300EA210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2C107-AB5F-470B-B712-387EE7CD1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84B423-4126-44A1-886E-371D65D2E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E15EA9-FAF9-4B66-A101-118B9E3C4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CF1EE8-600B-4E1A-8675-AF0FD7B1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6F9F0A-6207-40C3-B990-EEDB1A32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7DD68-52A7-417E-AA73-F02E29FD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1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B8F96-4FD7-4E98-BB4E-86A2FB78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F4BADD-4480-4803-A1A0-01FF29A5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50F5C0-58B5-44BF-8F14-B9283938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A61848-59FD-45B5-8CF5-065C123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9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713065-0EEF-401C-BF93-4FF52D08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D0DFE-C129-402B-A4B0-51048B28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FD456-CB7F-4BBB-BF0B-4FCF5125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7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C5CEB-EDD0-4671-886A-EDCACC77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29BA5-5714-4FD8-8769-3818D8C6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4914D9-104F-4540-B6CF-B2A62112D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BDE22-FAF0-4CC8-919C-0B0FDD37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BE7D35-FB6F-4EDA-A8AF-CCDFE18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E5E5B-276D-49F7-9A0F-C1896F8A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1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CD3E4-E199-474A-8108-3D5CCF90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C0DFA0-38F4-4E10-959A-06C696659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7E8BC8-F780-4413-8147-333087741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AE8F62-0154-4B6C-950D-C2D1D871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6AA63D-4F42-4F39-AD6F-853EB8EA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2A140-72C9-4DC7-9D16-51F0652B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9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4F3A38-1721-49AB-97C8-BEBF5E6C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37026A-3108-4505-BE3B-D55A771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C862C-7746-461B-84A3-9612105C1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BC49-54EC-4086-88BD-2731BD8DBA4B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981AE-2B7A-41CB-8594-3CCE63FB0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98FD-07A3-496D-8A6C-6979EE738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4693-E23E-4CE9-8FE3-FF9633C53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00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6B8503-E053-42BF-8743-5BF1A8E98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10.12</a:t>
            </a:r>
            <a:r>
              <a:rPr lang="zh-CN" altLang="en-US" dirty="0"/>
              <a:t>机器级编程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FDCA56B-FFA9-4DC0-BFAB-006B30732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zh-CN" altLang="en-US" dirty="0"/>
              <a:t>李浩雨</a:t>
            </a:r>
            <a:r>
              <a:rPr lang="en-US" altLang="zh-CN" dirty="0"/>
              <a:t>  </a:t>
            </a:r>
            <a:r>
              <a:rPr lang="zh-CN" altLang="en-US" dirty="0"/>
              <a:t>施朱鸣</a:t>
            </a:r>
          </a:p>
        </p:txBody>
      </p:sp>
    </p:spTree>
    <p:extLst>
      <p:ext uri="{BB962C8B-B14F-4D97-AF65-F5344CB8AC3E}">
        <p14:creationId xmlns:p14="http://schemas.microsoft.com/office/powerpoint/2010/main" val="389577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02F7A-6215-4BBE-907A-8AF2F98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条件分支的替代：条件传送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0C78A-AC9E-413B-A064-BC529FD02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v = x ? y : z</a:t>
            </a:r>
          </a:p>
          <a:p>
            <a:r>
              <a:rPr lang="zh-CN" altLang="en-US" dirty="0"/>
              <a:t>不允许有副作用。不允许在运算</a:t>
            </a:r>
            <a:r>
              <a:rPr lang="en-US" altLang="zh-CN" dirty="0"/>
              <a:t>y</a:t>
            </a:r>
            <a:r>
              <a:rPr lang="zh-CN" altLang="en-US" dirty="0"/>
              <a:t>和</a:t>
            </a:r>
            <a:r>
              <a:rPr lang="en-US" altLang="zh-CN" dirty="0"/>
              <a:t>z</a:t>
            </a:r>
            <a:r>
              <a:rPr lang="zh-CN" altLang="en-US" dirty="0"/>
              <a:t>时修改了条件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8081AC-3C15-4B5E-9214-B098C4243E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3129"/>
            <a:ext cx="5181600" cy="30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3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5C59E-C9E3-4855-8670-ADF8CEA0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循环：</a:t>
            </a:r>
            <a:br>
              <a:rPr lang="en-US" altLang="zh-CN" dirty="0"/>
            </a:br>
            <a:r>
              <a:rPr lang="zh-CN" altLang="en-US" dirty="0"/>
              <a:t>字面意思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DDBA12-B7FE-4DE3-BC68-7C695EB239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7688" y="1859091"/>
            <a:ext cx="3271024" cy="1084006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82D4F6-09EF-47AD-BE58-9A26C98ADD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7688" y="3914904"/>
            <a:ext cx="2676293" cy="1909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76B1AC-81CF-4BA5-BDDA-7D9A86080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494" y="51830"/>
            <a:ext cx="5908379" cy="68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1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CBE8F-694D-46DC-A2DC-6B53CDE7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  <a:r>
              <a:rPr lang="en-US" altLang="zh-CN" dirty="0"/>
              <a:t>-O1</a:t>
            </a:r>
            <a:br>
              <a:rPr lang="en-US" altLang="zh-CN" dirty="0"/>
            </a:br>
            <a:r>
              <a:rPr lang="en-US" altLang="zh-CN" dirty="0"/>
              <a:t>jump to middle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AA60A2-0BF1-43EE-A6D4-86E2F435E6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2824976" cy="789039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8632E56-9C0B-49FE-8BD6-4441B8D0B4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2811" y="32965"/>
            <a:ext cx="5871410" cy="6798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58C0C1-D2DC-453E-9C7C-55FEA3905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27485"/>
            <a:ext cx="3092605" cy="28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EC7E5-CC76-42E6-850E-14AD4A3E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lang="zh-CN" altLang="en-US" dirty="0"/>
              <a:t>循环</a:t>
            </a:r>
            <a:r>
              <a:rPr lang="en-US" altLang="zh-CN" dirty="0"/>
              <a:t>-O2</a:t>
            </a:r>
            <a:br>
              <a:rPr lang="en-US" altLang="zh-CN" dirty="0"/>
            </a:br>
            <a:r>
              <a:rPr lang="zh-CN" altLang="en-US" dirty="0"/>
              <a:t>检查，结束或</a:t>
            </a:r>
            <a:r>
              <a:rPr lang="en-US" altLang="zh-CN" dirty="0"/>
              <a:t>do-while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D3C905-6E16-4ACA-9EED-76A325E0D4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86834"/>
            <a:ext cx="2914185" cy="3193026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74336CC-F232-43F7-B9EB-045C86EE2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8927" y="0"/>
            <a:ext cx="5181600" cy="3052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AF465C-15C7-4A11-A8AA-6A53CEA6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2486"/>
            <a:ext cx="2822693" cy="792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E36F8B-4654-48CF-9874-CC395312C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174" y="3052671"/>
            <a:ext cx="4193106" cy="35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E1C7F-725E-4F80-9ED9-F3ABDFF6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循环：转两种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000848-AD6A-4992-A3F4-A5DB3F8871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12219"/>
            <a:ext cx="5181600" cy="809307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2991D1-64BB-44B2-92CE-32C5C159E5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CD5F48-4A94-49C8-AC93-D4EE890B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8" y="2943057"/>
            <a:ext cx="2795239" cy="18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3E1-AB15-4E66-BCD6-8F9937B3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跳转表不是不停</a:t>
            </a:r>
            <a:r>
              <a:rPr lang="en-US" altLang="zh-CN" dirty="0"/>
              <a:t>if else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F396B1-BDB6-40F1-BB34-5E220F1F93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8350" y="1825625"/>
            <a:ext cx="4801300" cy="435133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F05D80-F346-491A-B9A8-B188ABAB6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98710"/>
            <a:ext cx="5181600" cy="24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F6C15-5EB5-47A3-A037-1B66E5AD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运行时栈的结构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276EA-2030-4C62-94D6-14131EA3B2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call</a:t>
            </a:r>
            <a:r>
              <a:rPr lang="zh-CN" altLang="en-US" dirty="0"/>
              <a:t>指令的直接调用，注意机器码</a:t>
            </a:r>
            <a:r>
              <a:rPr lang="en-US" altLang="zh-CN" dirty="0"/>
              <a:t>PC</a:t>
            </a:r>
            <a:r>
              <a:rPr lang="zh-CN" altLang="en-US" dirty="0"/>
              <a:t>寻址还是绝对寻址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call &lt;</a:t>
            </a:r>
            <a:r>
              <a:rPr lang="en-US" altLang="zh-CN" dirty="0" err="1"/>
              <a:t>multstore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r>
              <a:rPr lang="zh-CN" altLang="en-US" dirty="0"/>
              <a:t>间接调用</a:t>
            </a:r>
            <a:r>
              <a:rPr lang="en-US" altLang="zh-CN" dirty="0"/>
              <a:t>call *(%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D248C9-261D-4DFA-8E5B-F61D553E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48" y="0"/>
            <a:ext cx="461675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A1AFAE-BF66-4FD4-8858-5AA753A9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4" y="3429000"/>
            <a:ext cx="8571226" cy="9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6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03" y="1502228"/>
            <a:ext cx="10515600" cy="48669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能力要求：快速阅读并理解汇编代码，综合性强，需要足够熟练。据往年看，期中考试中难度仅次于流水线。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题型：选择题；非选择题（</a:t>
            </a:r>
            <a:r>
              <a:rPr lang="en-US" altLang="zh-CN" sz="2400" dirty="0"/>
              <a:t>C</a:t>
            </a:r>
            <a:r>
              <a:rPr lang="zh-CN" altLang="en-US" sz="2400" dirty="0"/>
              <a:t>代码，汇编代码的对照填空，补全栈中数据）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概念明确：寄存器组是唯一被所有过程共享的资源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什么时候用到栈？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寄存器不够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对局部变量取址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要求局部变量能够用指针访问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67203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D1DA-CA01-45EF-ACC9-71BB2FD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AF7C5-D85A-400B-AE2A-983A972B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03" y="1502228"/>
            <a:ext cx="6211391" cy="486696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call</a:t>
            </a:r>
            <a:r>
              <a:rPr lang="zh-CN" altLang="en-US" sz="2400" dirty="0"/>
              <a:t>指令</a:t>
            </a:r>
            <a:endParaRPr lang="en-US" altLang="zh-CN" sz="2400" dirty="0"/>
          </a:p>
          <a:p>
            <a:pPr lvl="1"/>
            <a:r>
              <a:rPr lang="zh-CN" altLang="en-US" dirty="0"/>
              <a:t>参数压栈（参数大于</a:t>
            </a:r>
            <a:r>
              <a:rPr lang="en-US" altLang="zh-CN" dirty="0"/>
              <a:t>6</a:t>
            </a:r>
            <a:r>
              <a:rPr lang="zh-CN" altLang="en-US" dirty="0"/>
              <a:t>个时，按照地址由低到高的顺序存储在栈中，栈上数据</a:t>
            </a:r>
            <a:r>
              <a:rPr lang="en-US" altLang="zh-CN" dirty="0"/>
              <a:t>8</a:t>
            </a:r>
            <a:r>
              <a:rPr lang="zh-CN" altLang="en-US" dirty="0"/>
              <a:t>字节对齐）</a:t>
            </a:r>
            <a:endParaRPr lang="en-US" altLang="zh-CN" dirty="0"/>
          </a:p>
          <a:p>
            <a:pPr lvl="1"/>
            <a:r>
              <a:rPr lang="zh-CN" altLang="en-US" dirty="0"/>
              <a:t>返回地址入栈（注意是下一条指令的地址，不是当前指令的地址）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r>
              <a:rPr lang="zh-CN" altLang="en-US" dirty="0"/>
              <a:t>其他操作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栈上局部存储（</a:t>
            </a:r>
            <a:r>
              <a:rPr lang="en-US" altLang="zh-CN" sz="2400" dirty="0"/>
              <a:t>64</a:t>
            </a:r>
            <a:r>
              <a:rPr lang="zh-CN" altLang="en-US" sz="2400" dirty="0"/>
              <a:t>位为例）</a:t>
            </a:r>
            <a:endParaRPr lang="en-US" altLang="zh-CN" sz="2400" dirty="0"/>
          </a:p>
          <a:p>
            <a:pPr lvl="1"/>
            <a:r>
              <a:rPr lang="zh-CN" altLang="en-US" dirty="0"/>
              <a:t>寄存器传参 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 %</a:t>
            </a:r>
            <a:r>
              <a:rPr lang="en-US" altLang="zh-CN" dirty="0" err="1"/>
              <a:t>rsi</a:t>
            </a:r>
            <a:r>
              <a:rPr lang="en-US" altLang="zh-CN" dirty="0"/>
              <a:t> %</a:t>
            </a:r>
            <a:r>
              <a:rPr lang="en-US" altLang="zh-CN" dirty="0" err="1"/>
              <a:t>rdx</a:t>
            </a:r>
            <a:r>
              <a:rPr lang="en-US" altLang="zh-CN" dirty="0"/>
              <a:t> %</a:t>
            </a:r>
            <a:r>
              <a:rPr lang="en-US" altLang="zh-CN" dirty="0" err="1"/>
              <a:t>rcx</a:t>
            </a:r>
            <a:r>
              <a:rPr lang="zh-CN" altLang="en-US" dirty="0"/>
              <a:t> </a:t>
            </a:r>
            <a:r>
              <a:rPr lang="en-US" altLang="zh-CN" dirty="0"/>
              <a:t>%r8 %r9</a:t>
            </a:r>
          </a:p>
          <a:p>
            <a:pPr lvl="1"/>
            <a:r>
              <a:rPr lang="zh-CN" altLang="en-US" dirty="0"/>
              <a:t>返回值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endParaRPr lang="en-US" altLang="zh-CN" dirty="0"/>
          </a:p>
          <a:p>
            <a:pPr lvl="1"/>
            <a:r>
              <a:rPr lang="zh-CN" altLang="en-US" dirty="0"/>
              <a:t>被调用者保存寄存器：</a:t>
            </a:r>
            <a:r>
              <a:rPr lang="en-US" altLang="zh-CN" dirty="0"/>
              <a:t>%</a:t>
            </a:r>
            <a:r>
              <a:rPr lang="en-US" altLang="zh-CN" dirty="0" err="1"/>
              <a:t>rbx</a:t>
            </a:r>
            <a:r>
              <a:rPr lang="en-US" altLang="zh-CN" dirty="0"/>
              <a:t> %</a:t>
            </a:r>
            <a:r>
              <a:rPr lang="en-US" altLang="zh-CN" dirty="0" err="1"/>
              <a:t>rbp</a:t>
            </a:r>
            <a:r>
              <a:rPr lang="en-US" altLang="zh-CN" dirty="0"/>
              <a:t> %r12-%r15</a:t>
            </a:r>
            <a:r>
              <a:rPr lang="zh-CN" altLang="en-US" dirty="0"/>
              <a:t>；调用者保存寄存器：除了</a:t>
            </a:r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的其他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3AF85-549A-42A1-90E7-23EBF5A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27" y="531322"/>
            <a:ext cx="4010783" cy="57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8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9708"/>
            <a:ext cx="9692640" cy="855521"/>
          </a:xfrm>
        </p:spPr>
        <p:txBody>
          <a:bodyPr/>
          <a:lstStyle/>
          <a:p>
            <a:r>
              <a:rPr lang="zh-CN" altLang="en-US" dirty="0"/>
              <a:t>栈与函数调用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09A9880-F3E5-408F-B75D-97A76E88E1E6}"/>
              </a:ext>
            </a:extLst>
          </p:cNvPr>
          <p:cNvGrpSpPr/>
          <p:nvPr/>
        </p:nvGrpSpPr>
        <p:grpSpPr>
          <a:xfrm>
            <a:off x="6096000" y="1502228"/>
            <a:ext cx="5408395" cy="4698124"/>
            <a:chOff x="1342972" y="307911"/>
            <a:chExt cx="9433886" cy="819495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CB934A9-4574-47AE-843F-9DADFC7FA0F4}"/>
                </a:ext>
              </a:extLst>
            </p:cNvPr>
            <p:cNvSpPr/>
            <p:nvPr/>
          </p:nvSpPr>
          <p:spPr>
            <a:xfrm>
              <a:off x="5108244" y="307911"/>
              <a:ext cx="5668614" cy="8194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6AF263-CE43-4224-84B0-D1B8A01B117F}"/>
                </a:ext>
              </a:extLst>
            </p:cNvPr>
            <p:cNvSpPr/>
            <p:nvPr/>
          </p:nvSpPr>
          <p:spPr>
            <a:xfrm>
              <a:off x="1342972" y="2805940"/>
              <a:ext cx="1996751" cy="19967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DBBCB1D-4EEC-4354-A5EF-0E15F9C571A1}"/>
                </a:ext>
              </a:extLst>
            </p:cNvPr>
            <p:cNvCxnSpPr/>
            <p:nvPr/>
          </p:nvCxnSpPr>
          <p:spPr>
            <a:xfrm>
              <a:off x="1846824" y="2291177"/>
              <a:ext cx="0" cy="1212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63103A5-472F-4BB8-8CF8-D3C114710D97}"/>
                </a:ext>
              </a:extLst>
            </p:cNvPr>
            <p:cNvCxnSpPr/>
            <p:nvPr/>
          </p:nvCxnSpPr>
          <p:spPr>
            <a:xfrm>
              <a:off x="1688204" y="3093609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8D3DEA-C495-432E-9AE4-1E08A041EAD5}"/>
                </a:ext>
              </a:extLst>
            </p:cNvPr>
            <p:cNvCxnSpPr/>
            <p:nvPr/>
          </p:nvCxnSpPr>
          <p:spPr>
            <a:xfrm>
              <a:off x="1688204" y="329888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C68CD-D526-4093-8514-702C5E21393E}"/>
                </a:ext>
              </a:extLst>
            </p:cNvPr>
            <p:cNvCxnSpPr/>
            <p:nvPr/>
          </p:nvCxnSpPr>
          <p:spPr>
            <a:xfrm>
              <a:off x="1688204" y="350415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9A01271-58AE-43D8-8D55-2D9B61DF1EBE}"/>
                </a:ext>
              </a:extLst>
            </p:cNvPr>
            <p:cNvCxnSpPr/>
            <p:nvPr/>
          </p:nvCxnSpPr>
          <p:spPr>
            <a:xfrm>
              <a:off x="1688204" y="371876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5B9D0E-C36D-461B-887A-23DE35D8E0F2}"/>
                </a:ext>
              </a:extLst>
            </p:cNvPr>
            <p:cNvCxnSpPr/>
            <p:nvPr/>
          </p:nvCxnSpPr>
          <p:spPr>
            <a:xfrm>
              <a:off x="1688204" y="392403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F4AF0D0-A7DB-4F0C-8539-1A6688CB3A85}"/>
                </a:ext>
              </a:extLst>
            </p:cNvPr>
            <p:cNvCxnSpPr/>
            <p:nvPr/>
          </p:nvCxnSpPr>
          <p:spPr>
            <a:xfrm>
              <a:off x="1688204" y="4110646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A2744B4-078A-4D26-80A8-B6BC5ECC7142}"/>
                </a:ext>
              </a:extLst>
            </p:cNvPr>
            <p:cNvCxnSpPr/>
            <p:nvPr/>
          </p:nvCxnSpPr>
          <p:spPr>
            <a:xfrm>
              <a:off x="1688204" y="4325250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BA2E27-6951-4202-B312-930AB958DD99}"/>
                </a:ext>
              </a:extLst>
            </p:cNvPr>
            <p:cNvCxnSpPr/>
            <p:nvPr/>
          </p:nvCxnSpPr>
          <p:spPr>
            <a:xfrm>
              <a:off x="1688204" y="4530523"/>
              <a:ext cx="126896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2CC53-B1EE-4A2E-B173-7D29623CEE2A}"/>
                </a:ext>
              </a:extLst>
            </p:cNvPr>
            <p:cNvSpPr/>
            <p:nvPr/>
          </p:nvSpPr>
          <p:spPr>
            <a:xfrm>
              <a:off x="1342972" y="1899291"/>
              <a:ext cx="1035696" cy="3799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PC</a:t>
              </a:r>
              <a:endParaRPr lang="zh-CN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779210-547A-47A2-86C3-87B3958733B5}"/>
                </a:ext>
              </a:extLst>
            </p:cNvPr>
            <p:cNvSpPr/>
            <p:nvPr/>
          </p:nvSpPr>
          <p:spPr>
            <a:xfrm>
              <a:off x="1777647" y="4855789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指令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3B7810-1622-4EBB-973C-DCF502938AE7}"/>
                </a:ext>
              </a:extLst>
            </p:cNvPr>
            <p:cNvSpPr/>
            <p:nvPr/>
          </p:nvSpPr>
          <p:spPr>
            <a:xfrm>
              <a:off x="8687435" y="517552"/>
              <a:ext cx="1872334" cy="7195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en-US" altLang="zh-CN" sz="1200" dirty="0"/>
            </a:p>
            <a:p>
              <a:pPr algn="ctr"/>
              <a:endParaRPr lang="zh-CN" altLang="en-US" sz="12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F39FB4-6E7D-4659-BFC1-4CF6B6596B52}"/>
                </a:ext>
              </a:extLst>
            </p:cNvPr>
            <p:cNvSpPr/>
            <p:nvPr/>
          </p:nvSpPr>
          <p:spPr>
            <a:xfrm>
              <a:off x="8690543" y="1084651"/>
              <a:ext cx="1872335" cy="10336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栈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00464C-F568-4ABF-B80D-E8B58D0369C0}"/>
                </a:ext>
              </a:extLst>
            </p:cNvPr>
            <p:cNvSpPr/>
            <p:nvPr/>
          </p:nvSpPr>
          <p:spPr>
            <a:xfrm>
              <a:off x="8690543" y="5651798"/>
              <a:ext cx="1872334" cy="1427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8C49EE-0AC5-4AD3-9569-87F055D4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7655" y="2118281"/>
              <a:ext cx="0" cy="10006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682CA84-1A1F-47A8-81D9-64D4539D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0652" y="4802690"/>
              <a:ext cx="0" cy="7768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CC214-B200-4FFD-92DC-01CBA8564629}"/>
                </a:ext>
              </a:extLst>
            </p:cNvPr>
            <p:cNvSpPr/>
            <p:nvPr/>
          </p:nvSpPr>
          <p:spPr>
            <a:xfrm>
              <a:off x="5297341" y="437593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通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0C42D3-B713-4A56-988D-B40604F16950}"/>
                </a:ext>
              </a:extLst>
            </p:cNvPr>
            <p:cNvSpPr/>
            <p:nvPr/>
          </p:nvSpPr>
          <p:spPr>
            <a:xfrm>
              <a:off x="5297341" y="4982420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目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194BF04-F477-45D1-B703-875F561AD256}"/>
                </a:ext>
              </a:extLst>
            </p:cNvPr>
            <p:cNvSpPr/>
            <p:nvPr/>
          </p:nvSpPr>
          <p:spPr>
            <a:xfrm>
              <a:off x="5297341" y="467964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用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2DAB1BC-9F00-4E2E-943F-F754568E3955}"/>
                </a:ext>
              </a:extLst>
            </p:cNvPr>
            <p:cNvSpPr/>
            <p:nvPr/>
          </p:nvSpPr>
          <p:spPr>
            <a:xfrm>
              <a:off x="5297341" y="5286131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C0D54C4-C83C-4394-B77E-00356BA39B64}"/>
                </a:ext>
              </a:extLst>
            </p:cNvPr>
            <p:cNvSpPr/>
            <p:nvPr/>
          </p:nvSpPr>
          <p:spPr>
            <a:xfrm>
              <a:off x="5297341" y="5590256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寄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C17354-5662-4026-9DBD-CF3EFDFDCB7F}"/>
                </a:ext>
              </a:extLst>
            </p:cNvPr>
            <p:cNvSpPr/>
            <p:nvPr/>
          </p:nvSpPr>
          <p:spPr>
            <a:xfrm>
              <a:off x="5297341" y="6196745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95E22C8-D04B-4A8F-954F-6B673E817627}"/>
                </a:ext>
              </a:extLst>
            </p:cNvPr>
            <p:cNvSpPr/>
            <p:nvPr/>
          </p:nvSpPr>
          <p:spPr>
            <a:xfrm>
              <a:off x="5297341" y="5893967"/>
              <a:ext cx="1872322" cy="308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存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69EEA326-7903-4C23-B415-68A98C2F861B}"/>
                </a:ext>
              </a:extLst>
            </p:cNvPr>
            <p:cNvSpPr/>
            <p:nvPr/>
          </p:nvSpPr>
          <p:spPr>
            <a:xfrm>
              <a:off x="3804443" y="4473578"/>
              <a:ext cx="1041273" cy="4121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504F09E-802D-4696-9DB0-B677A5FD6022}"/>
                </a:ext>
              </a:extLst>
            </p:cNvPr>
            <p:cNvSpPr/>
            <p:nvPr/>
          </p:nvSpPr>
          <p:spPr>
            <a:xfrm>
              <a:off x="3679056" y="4021003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控制</a:t>
              </a:r>
            </a:p>
          </p:txBody>
        </p:sp>
        <p:sp>
          <p:nvSpPr>
            <p:cNvPr id="44" name="箭头: 左右 43">
              <a:extLst>
                <a:ext uri="{FF2B5EF4-FFF2-40B4-BE49-F238E27FC236}">
                  <a16:creationId xmlns:a16="http://schemas.microsoft.com/office/drawing/2014/main" id="{CCDA1DFA-7A0E-4A88-A90C-7BEC22BDE94D}"/>
                </a:ext>
              </a:extLst>
            </p:cNvPr>
            <p:cNvSpPr/>
            <p:nvPr/>
          </p:nvSpPr>
          <p:spPr>
            <a:xfrm>
              <a:off x="7352522" y="5286131"/>
              <a:ext cx="1175658" cy="412127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F017F9-4F5D-412A-82FF-A277798E5626}"/>
                </a:ext>
              </a:extLst>
            </p:cNvPr>
            <p:cNvSpPr/>
            <p:nvPr/>
          </p:nvSpPr>
          <p:spPr>
            <a:xfrm>
              <a:off x="9059900" y="7843106"/>
              <a:ext cx="1127398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数据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BAD48B8-B085-4AFF-A128-894C077ACDFF}"/>
                </a:ext>
              </a:extLst>
            </p:cNvPr>
            <p:cNvSpPr/>
            <p:nvPr/>
          </p:nvSpPr>
          <p:spPr>
            <a:xfrm>
              <a:off x="3679054" y="1404405"/>
              <a:ext cx="1127400" cy="6442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影响</a:t>
              </a:r>
              <a:endPara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F7B1374-356B-477F-B842-21363B9198C1}"/>
                </a:ext>
              </a:extLst>
            </p:cNvPr>
            <p:cNvSpPr/>
            <p:nvPr/>
          </p:nvSpPr>
          <p:spPr>
            <a:xfrm>
              <a:off x="7789489" y="4769871"/>
              <a:ext cx="322225" cy="5368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endPara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EE88815A-8B0D-4715-AF94-8CD7851E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502228"/>
            <a:ext cx="5568422" cy="48669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一种不严格的理解方式（在学完</a:t>
            </a:r>
            <a:r>
              <a:rPr lang="en-US" altLang="zh-CN" sz="2400" dirty="0"/>
              <a:t>Cache</a:t>
            </a:r>
            <a:r>
              <a:rPr lang="zh-CN" altLang="en-US" sz="2400" dirty="0"/>
              <a:t>和链接之后会严格化）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一个程序的执行需要有指令和数据两部分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计算机内存中有一部分空间存放指令</a:t>
            </a:r>
            <a:r>
              <a:rPr lang="en-US" altLang="zh-CN" sz="1800" dirty="0"/>
              <a:t>(</a:t>
            </a:r>
            <a:r>
              <a:rPr lang="zh-CN" altLang="en-US" sz="1800" dirty="0"/>
              <a:t>第七章会学</a:t>
            </a:r>
            <a:r>
              <a:rPr lang="en-US" altLang="zh-CN" sz="1800" dirty="0"/>
              <a:t>)</a:t>
            </a:r>
            <a:r>
              <a:rPr lang="zh-CN" altLang="en-US" sz="1800" dirty="0"/>
              <a:t>，也有专门的部分存放数据</a:t>
            </a:r>
            <a:r>
              <a:rPr lang="en-US" altLang="zh-CN" sz="1800" dirty="0"/>
              <a:t>(</a:t>
            </a:r>
            <a:r>
              <a:rPr lang="zh-CN" altLang="en-US" sz="1800" dirty="0"/>
              <a:t>例如堆栈，但并不全在堆栈中</a:t>
            </a:r>
            <a:r>
              <a:rPr lang="en-US" altLang="zh-CN" sz="18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800" dirty="0"/>
              <a:t>PC</a:t>
            </a:r>
            <a:r>
              <a:rPr lang="zh-CN" altLang="en-US" sz="1800" dirty="0"/>
              <a:t>指向可执行的代码段。处理器从</a:t>
            </a:r>
            <a:r>
              <a:rPr lang="en-US" altLang="zh-CN" sz="1800" dirty="0"/>
              <a:t>PC</a:t>
            </a:r>
            <a:r>
              <a:rPr lang="zh-CN" altLang="en-US" sz="1800" dirty="0"/>
              <a:t>的位置读到指令，然后执行指令（如把内存中的数据读入寄存器，寄存器中数据写入内容，寄存器之间做操作等）。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指令执行过程中可能设置条件码，这些条件码可能影响</a:t>
            </a:r>
            <a:r>
              <a:rPr lang="en-US" altLang="zh-CN" sz="1800" dirty="0"/>
              <a:t>PC</a:t>
            </a:r>
            <a:r>
              <a:rPr lang="zh-CN" altLang="en-US" sz="1800" dirty="0"/>
              <a:t>指向的位置（指令的执行顺序不止依赖于代码，还可能依赖于所给的数据）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需要使用很大栈空间的程序代码未必会很长（很短的代码如果有特别多次函数调用，那么栈就会很长），需要很多数据的程序代码也未必很长（因为这些数据不存放在代码段）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不要把</a:t>
            </a:r>
            <a:r>
              <a:rPr lang="en-US" altLang="zh-CN" sz="1800" dirty="0"/>
              <a:t>PC</a:t>
            </a:r>
            <a:r>
              <a:rPr lang="zh-CN" altLang="en-US" sz="1800" dirty="0"/>
              <a:t>，条件码寄存器，通用目的寄存器搞混；也不要把代码和数据弄混</a:t>
            </a:r>
            <a:endParaRPr lang="en-US" altLang="zh-CN" sz="18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838EEF-8088-4E96-8A11-60EA5D542700}"/>
              </a:ext>
            </a:extLst>
          </p:cNvPr>
          <p:cNvSpPr/>
          <p:nvPr/>
        </p:nvSpPr>
        <p:spPr>
          <a:xfrm>
            <a:off x="8575299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条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DBE6C-7856-4F31-A918-20A66EA28766}"/>
              </a:ext>
            </a:extLst>
          </p:cNvPr>
          <p:cNvSpPr/>
          <p:nvPr/>
        </p:nvSpPr>
        <p:spPr>
          <a:xfrm>
            <a:off x="8816413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件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4CBF1F-091A-4D2B-8CCF-14F4FAD22F3A}"/>
              </a:ext>
            </a:extLst>
          </p:cNvPr>
          <p:cNvSpPr/>
          <p:nvPr/>
        </p:nvSpPr>
        <p:spPr>
          <a:xfrm>
            <a:off x="9057527" y="2409013"/>
            <a:ext cx="251044" cy="2427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码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2B4CD6E-BF89-4856-999D-9B0FC76FA4AF}"/>
              </a:ext>
            </a:extLst>
          </p:cNvPr>
          <p:cNvSpPr/>
          <p:nvPr/>
        </p:nvSpPr>
        <p:spPr>
          <a:xfrm rot="10800000">
            <a:off x="7010448" y="2419261"/>
            <a:ext cx="1478344" cy="2427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419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5863C-4550-4526-AA83-1D5EA5C9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栈操作指令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25C27-0FCB-4B57-82D1-C48CAAA575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栈从高地址向低地址增长</a:t>
            </a:r>
            <a:endParaRPr lang="en-US" altLang="zh-CN" dirty="0"/>
          </a:p>
          <a:p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是实指，指向实际在栈顶的内容的地址，而不是下一个空位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ADD0F9-1E07-4246-BA41-F6620479D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5ED0-4749-452A-9F06-34C211DC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021" y="825206"/>
            <a:ext cx="9692640" cy="855521"/>
          </a:xfrm>
        </p:spPr>
        <p:txBody>
          <a:bodyPr>
            <a:norm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练习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E79D31FA-8A88-4A4B-B06F-ED825B6B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4923" y="3233057"/>
            <a:ext cx="76866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68931F28-1973-43B7-A4FF-F75723055E7D}"/>
              </a:ext>
            </a:extLst>
          </p:cNvPr>
          <p:cNvSpPr/>
          <p:nvPr/>
        </p:nvSpPr>
        <p:spPr>
          <a:xfrm>
            <a:off x="2715003" y="5105265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75BFBF-4CAC-4568-8D45-70AFA3C220D3}"/>
              </a:ext>
            </a:extLst>
          </p:cNvPr>
          <p:cNvSpPr/>
          <p:nvPr/>
        </p:nvSpPr>
        <p:spPr>
          <a:xfrm>
            <a:off x="2517160" y="4457193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25336AC-440E-4FD8-B102-F0F3ACA66382}"/>
              </a:ext>
            </a:extLst>
          </p:cNvPr>
          <p:cNvSpPr/>
          <p:nvPr/>
        </p:nvSpPr>
        <p:spPr>
          <a:xfrm>
            <a:off x="2517160" y="4745225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7A36ECE-0BB0-4052-BE34-E711A2E1AED9}"/>
              </a:ext>
            </a:extLst>
          </p:cNvPr>
          <p:cNvSpPr/>
          <p:nvPr/>
        </p:nvSpPr>
        <p:spPr>
          <a:xfrm>
            <a:off x="2517160" y="5033257"/>
            <a:ext cx="684076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EB3C243-B342-461A-B8AE-3170022A1E8E}"/>
              </a:ext>
            </a:extLst>
          </p:cNvPr>
          <p:cNvSpPr/>
          <p:nvPr/>
        </p:nvSpPr>
        <p:spPr>
          <a:xfrm>
            <a:off x="2517160" y="5249281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A8FBF9F-FDBE-4FAC-AEDC-94A39918DB62}"/>
              </a:ext>
            </a:extLst>
          </p:cNvPr>
          <p:cNvSpPr/>
          <p:nvPr/>
        </p:nvSpPr>
        <p:spPr>
          <a:xfrm>
            <a:off x="2517160" y="5537313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CAB7EB1-CA34-441D-8688-74006C864F4B}"/>
              </a:ext>
            </a:extLst>
          </p:cNvPr>
          <p:cNvSpPr/>
          <p:nvPr/>
        </p:nvSpPr>
        <p:spPr>
          <a:xfrm>
            <a:off x="2517160" y="5825345"/>
            <a:ext cx="684076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0548DB3-97F1-49C8-93F1-4C3F9C94C6CD}"/>
              </a:ext>
            </a:extLst>
          </p:cNvPr>
          <p:cNvSpPr/>
          <p:nvPr/>
        </p:nvSpPr>
        <p:spPr>
          <a:xfrm>
            <a:off x="2517160" y="6041369"/>
            <a:ext cx="691276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EE05593A-C01D-4D81-BE5B-122CF385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5003" y="394043"/>
            <a:ext cx="6760547" cy="28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F72BB0-96D9-440E-8EA3-0E8CEB3B9FAA}"/>
              </a:ext>
            </a:extLst>
          </p:cNvPr>
          <p:cNvSpPr/>
          <p:nvPr/>
        </p:nvSpPr>
        <p:spPr>
          <a:xfrm>
            <a:off x="6848238" y="6422148"/>
            <a:ext cx="2731838" cy="2539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图片</a:t>
            </a:r>
            <a:r>
              <a:rPr lang="zh-CN" altLang="en-US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和动画</a:t>
            </a:r>
            <a:r>
              <a:rPr lang="zh-CN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来自往年</a:t>
            </a:r>
            <a:r>
              <a:rPr lang="zh-CN" altLang="en-US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孙雨奇同学的回课</a:t>
            </a:r>
            <a:r>
              <a:rPr lang="en-US" altLang="zh-CN" sz="10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endParaRPr lang="zh-CN" alt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079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FE365-A7F2-4996-B4AB-D950C73B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算术和逻辑操作：熟悉这些指令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EF231-CB6D-4081-B4A8-3E21C0C0B2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leaq</a:t>
            </a:r>
            <a:r>
              <a:rPr lang="zh-CN" altLang="en-US" dirty="0"/>
              <a:t>的目的操作数是寄存器</a:t>
            </a:r>
            <a:endParaRPr lang="en-US" altLang="zh-CN" dirty="0"/>
          </a:p>
          <a:p>
            <a:r>
              <a:rPr lang="zh-CN" altLang="en-US" dirty="0"/>
              <a:t>注意加减法的顺序：谁减谁？结果放在哪里？</a:t>
            </a:r>
            <a:endParaRPr lang="en-US" altLang="zh-CN" dirty="0"/>
          </a:p>
          <a:p>
            <a:r>
              <a:rPr lang="zh-CN" altLang="en-US" dirty="0"/>
              <a:t>移位操作的移位量是立即数或者放在单字节寄存器</a:t>
            </a:r>
            <a:r>
              <a:rPr lang="en-US" altLang="zh-CN" dirty="0"/>
              <a:t>%cl</a:t>
            </a:r>
            <a:r>
              <a:rPr lang="zh-CN" altLang="en-US" dirty="0"/>
              <a:t>里面，移位量先</a:t>
            </a:r>
            <a:r>
              <a:rPr lang="en-US" altLang="zh-CN" dirty="0"/>
              <a:t>mod log(</a:t>
            </a:r>
            <a:r>
              <a:rPr lang="zh-CN" altLang="en-US" dirty="0"/>
              <a:t>数据长度</a:t>
            </a:r>
            <a:r>
              <a:rPr lang="en-US" altLang="zh-CN" dirty="0"/>
              <a:t>)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8AF798-4A23-4238-9CB5-C8684995BD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6680" y="1825625"/>
            <a:ext cx="5412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FE365-A7F2-4996-B4AB-D950C73B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算术和逻辑操作：熟悉这些指令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EF231-CB6D-4081-B4A8-3E21C0C0B2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乘法用两个</a:t>
            </a:r>
            <a:r>
              <a:rPr lang="en-US" altLang="zh-CN" dirty="0" err="1"/>
              <a:t>movq</a:t>
            </a:r>
            <a:r>
              <a:rPr lang="zh-CN" altLang="en-US" dirty="0"/>
              <a:t>指令储存乘积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258D92B-252D-4807-8553-37D451ED0D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148070"/>
            <a:ext cx="6038108" cy="2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DF0CC-14EA-4521-B13B-855256D1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如何控制？条件码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40CEE-C833-4197-953A-2844C9FA6F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</a:t>
            </a:r>
            <a:r>
              <a:rPr lang="zh-CN" altLang="en-US" dirty="0"/>
              <a:t>：发生进位（无符号溢出）</a:t>
            </a:r>
            <a:endParaRPr lang="en-US" altLang="zh-CN" dirty="0"/>
          </a:p>
          <a:p>
            <a:r>
              <a:rPr lang="en-US" altLang="zh-CN" dirty="0"/>
              <a:t>ZF</a:t>
            </a:r>
            <a:r>
              <a:rPr lang="zh-CN" altLang="en-US" dirty="0"/>
              <a:t>：得到零</a:t>
            </a:r>
            <a:endParaRPr lang="en-US" altLang="zh-CN" dirty="0"/>
          </a:p>
          <a:p>
            <a:r>
              <a:rPr lang="en-US" altLang="zh-CN" dirty="0"/>
              <a:t>SF</a:t>
            </a:r>
            <a:r>
              <a:rPr lang="zh-CN" altLang="en-US" dirty="0"/>
              <a:t>：得到负数</a:t>
            </a:r>
            <a:endParaRPr lang="en-US" altLang="zh-CN" dirty="0"/>
          </a:p>
          <a:p>
            <a:r>
              <a:rPr lang="en-US" altLang="zh-CN" dirty="0"/>
              <a:t>OF</a:t>
            </a:r>
            <a:r>
              <a:rPr lang="zh-CN" altLang="en-US" dirty="0"/>
              <a:t>：补码溢出</a:t>
            </a:r>
            <a:endParaRPr lang="en-US" altLang="zh-CN" dirty="0"/>
          </a:p>
          <a:p>
            <a:r>
              <a:rPr lang="en-US" altLang="zh-CN" dirty="0" err="1"/>
              <a:t>cmp</a:t>
            </a:r>
            <a:r>
              <a:rPr lang="en-US" altLang="zh-CN" dirty="0"/>
              <a:t> </a:t>
            </a:r>
            <a:r>
              <a:rPr lang="zh-CN" altLang="en-US" dirty="0"/>
              <a:t>注意比较顺序</a:t>
            </a:r>
            <a:endParaRPr lang="en-US" altLang="zh-CN" dirty="0"/>
          </a:p>
          <a:p>
            <a:r>
              <a:rPr lang="zh-CN" altLang="en-US" dirty="0"/>
              <a:t>常用：</a:t>
            </a:r>
            <a:r>
              <a:rPr lang="en-US" altLang="zh-CN" dirty="0" err="1"/>
              <a:t>testq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确定正负或者为零</a:t>
            </a:r>
            <a:endParaRPr lang="en-US" altLang="zh-CN" dirty="0"/>
          </a:p>
          <a:p>
            <a:r>
              <a:rPr lang="en-US" altLang="zh-CN" dirty="0" err="1"/>
              <a:t>testq</a:t>
            </a:r>
            <a:r>
              <a:rPr lang="zh-CN" altLang="en-US" dirty="0"/>
              <a:t> </a:t>
            </a:r>
            <a:r>
              <a:rPr lang="en-US" altLang="zh-CN" dirty="0"/>
              <a:t>0x1f %</a:t>
            </a:r>
            <a:r>
              <a:rPr lang="en-US" altLang="zh-CN" dirty="0" err="1"/>
              <a:t>rax</a:t>
            </a:r>
            <a:r>
              <a:rPr lang="en-US" altLang="zh-CN" dirty="0"/>
              <a:t> </a:t>
            </a:r>
            <a:r>
              <a:rPr lang="zh-CN" altLang="en-US" dirty="0"/>
              <a:t>检查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的低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85EE4F-77E6-4A01-8FDB-6528F8DE1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962" y="1848644"/>
            <a:ext cx="44100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713CD-D8CE-45C7-BF22-4F4FD714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</a:t>
            </a:r>
            <a:r>
              <a:rPr lang="zh-CN" altLang="en-US" dirty="0"/>
              <a:t>指令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32711B-5640-4DA9-8560-7784FA110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121" y="1690688"/>
            <a:ext cx="7527758" cy="48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DD184-63DE-4616-A2DE-962C75BC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跳转和条件跳转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509C3-E712-47D2-B9EE-C0C9C8B76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直接跳转：跳到一个标号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.L1</a:t>
            </a:r>
          </a:p>
          <a:p>
            <a:r>
              <a:rPr lang="zh-CN" altLang="en-US" dirty="0"/>
              <a:t>间接跳转：跳到寄存器或内存中读到的地址 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到寄存器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中的地址，</a:t>
            </a:r>
            <a:r>
              <a:rPr lang="en-US" altLang="zh-CN" dirty="0" err="1">
                <a:solidFill>
                  <a:srgbClr val="FF0000"/>
                </a:solidFill>
              </a:rPr>
              <a:t>jmp</a:t>
            </a:r>
            <a:r>
              <a:rPr lang="en-US" altLang="zh-CN" dirty="0">
                <a:solidFill>
                  <a:srgbClr val="FF0000"/>
                </a:solidFill>
              </a:rPr>
              <a:t> *(%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到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存的地址对应的内存位置找到一个数，作为跳转目标的地址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相对寻址：目标指令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下一条指令</a:t>
            </a:r>
            <a:endParaRPr lang="en-US" altLang="zh-CN" dirty="0"/>
          </a:p>
          <a:p>
            <a:r>
              <a:rPr lang="zh-CN" altLang="en-US" dirty="0"/>
              <a:t>绝对寻址：</a:t>
            </a:r>
            <a:r>
              <a:rPr lang="en-US" altLang="zh-CN" dirty="0"/>
              <a:t>4bytes</a:t>
            </a:r>
            <a:r>
              <a:rPr lang="zh-CN" altLang="en-US" dirty="0"/>
              <a:t>地址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B33665-0BAD-442E-9CDC-C910B67CBA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38128"/>
            <a:ext cx="5882142" cy="42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6BE19-65E0-451A-AB71-8CDCAD9B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</a:t>
            </a:r>
            <a:r>
              <a:rPr lang="zh-CN" altLang="en-US" dirty="0"/>
              <a:t>寻址：目标地址</a:t>
            </a:r>
            <a:r>
              <a:rPr lang="en-US" altLang="zh-CN" dirty="0"/>
              <a:t>-</a:t>
            </a:r>
            <a:r>
              <a:rPr lang="zh-CN" altLang="en-US" dirty="0"/>
              <a:t>下一指令地址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DFDF15-5D23-4456-9DAC-AA1B4028CD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7731"/>
            <a:ext cx="5181600" cy="3607126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9190B9-CB00-4F36-9530-CF5E01009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6551"/>
            <a:ext cx="5181600" cy="15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7969B-1A80-4808-87DE-41D551A2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条件分支长什么样子？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15CB417-763A-46AC-9938-CA19FC9D0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1635" y="1825625"/>
            <a:ext cx="3654730" cy="4351338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31EC516-7D50-4D0E-811C-7D228E128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7775"/>
            <a:ext cx="5181600" cy="34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2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827</Words>
  <Application>Microsoft Office PowerPoint</Application>
  <PresentationFormat>宽屏</PresentationFormat>
  <Paragraphs>114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Office 主题​​</vt:lpstr>
      <vt:lpstr>10.12机器级编程</vt:lpstr>
      <vt:lpstr>栈操作指令</vt:lpstr>
      <vt:lpstr>算术和逻辑操作：熟悉这些指令</vt:lpstr>
      <vt:lpstr>算术和逻辑操作：熟悉这些指令</vt:lpstr>
      <vt:lpstr>如何控制？条件码</vt:lpstr>
      <vt:lpstr>SET指令</vt:lpstr>
      <vt:lpstr>跳转和条件跳转</vt:lpstr>
      <vt:lpstr>PC寻址：目标地址-下一指令地址</vt:lpstr>
      <vt:lpstr>条件分支长什么样子？</vt:lpstr>
      <vt:lpstr>条件分支的替代：条件传送</vt:lpstr>
      <vt:lpstr>do-while循环： 字面意思</vt:lpstr>
      <vt:lpstr>while循环-O1 jump to middle</vt:lpstr>
      <vt:lpstr>while循环-O2 检查，结束或do-while</vt:lpstr>
      <vt:lpstr>for循环：转两种while循环</vt:lpstr>
      <vt:lpstr>switch跳转表不是不停if else</vt:lpstr>
      <vt:lpstr>运行时栈的结构</vt:lpstr>
      <vt:lpstr>栈与函数调用</vt:lpstr>
      <vt:lpstr>栈与函数调用</vt:lpstr>
      <vt:lpstr>栈与函数调用</vt:lpstr>
      <vt:lpstr> 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Haoyu Li</dc:creator>
  <cp:lastModifiedBy>Zhuming Shi</cp:lastModifiedBy>
  <cp:revision>19</cp:revision>
  <dcterms:created xsi:type="dcterms:W3CDTF">2021-10-08T07:13:21Z</dcterms:created>
  <dcterms:modified xsi:type="dcterms:W3CDTF">2021-10-11T13:41:43Z</dcterms:modified>
</cp:coreProperties>
</file>